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12" r:id="rId3"/>
    <p:sldId id="305" r:id="rId4"/>
    <p:sldId id="313" r:id="rId5"/>
    <p:sldId id="314" r:id="rId6"/>
    <p:sldId id="272" r:id="rId7"/>
    <p:sldId id="311" r:id="rId8"/>
    <p:sldId id="308" r:id="rId9"/>
    <p:sldId id="270"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2" autoAdjust="0"/>
    <p:restoredTop sz="94660"/>
  </p:normalViewPr>
  <p:slideViewPr>
    <p:cSldViewPr snapToGrid="0">
      <p:cViewPr varScale="1">
        <p:scale>
          <a:sx n="81" d="100"/>
          <a:sy n="81" d="100"/>
        </p:scale>
        <p:origin x="82" y="51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015C9-D35A-48BD-9509-AE8B453734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6B9BC8-923D-486A-B453-3C4B1ECCA1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EC0751-2D96-46B6-97FE-EF92CAA5C6D3}"/>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5" name="Footer Placeholder 4">
            <a:extLst>
              <a:ext uri="{FF2B5EF4-FFF2-40B4-BE49-F238E27FC236}">
                <a16:creationId xmlns:a16="http://schemas.microsoft.com/office/drawing/2014/main" id="{587B57AC-222D-4D9A-8D6A-977CF15A40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E20033-DC2C-4555-A7DD-5C5CD01783D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3888010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1AE4E-9114-4B8B-B80F-9248AE4008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57C056-A2E9-4411-91F0-CB4B1D9CDD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98BE5-1201-4119-BE54-5613B1E7E9BD}"/>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5" name="Footer Placeholder 4">
            <a:extLst>
              <a:ext uri="{FF2B5EF4-FFF2-40B4-BE49-F238E27FC236}">
                <a16:creationId xmlns:a16="http://schemas.microsoft.com/office/drawing/2014/main" id="{40666449-2568-4E88-9C75-8FAE864F65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ECF6E9-A25B-451B-9B97-6C490E64950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17946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330D6B-823B-4AA9-AD1E-533425539E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7B9051-A7A6-43EC-BD8A-51760DF1101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7B5040-0DBC-416D-A06F-F313236CC9AC}"/>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5" name="Footer Placeholder 4">
            <a:extLst>
              <a:ext uri="{FF2B5EF4-FFF2-40B4-BE49-F238E27FC236}">
                <a16:creationId xmlns:a16="http://schemas.microsoft.com/office/drawing/2014/main" id="{75254F12-5CDB-4B12-B59C-88CFA7B55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6845C-136D-47A9-AB3D-968487D68FD0}"/>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4969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7FA9D-BA91-4A84-9C84-C1C6E2D0E3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B8730B-58FC-430B-B751-C1BA1E3750C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FB6E77-64E4-4547-852D-E568A98CDE19}"/>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5" name="Footer Placeholder 4">
            <a:extLst>
              <a:ext uri="{FF2B5EF4-FFF2-40B4-BE49-F238E27FC236}">
                <a16:creationId xmlns:a16="http://schemas.microsoft.com/office/drawing/2014/main" id="{5520D060-B076-494B-AFED-AA42AF8E72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77DAD-E1AB-41FB-B7A8-4539B6AF25BE}"/>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835558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8F46E-C9F3-491E-8853-FCDA9545C7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2433B2-ECBB-4DBF-BCF8-DD8BA233EF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DCCDBB1-6FF5-4374-9A9B-F2E62760F9CA}"/>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5" name="Footer Placeholder 4">
            <a:extLst>
              <a:ext uri="{FF2B5EF4-FFF2-40B4-BE49-F238E27FC236}">
                <a16:creationId xmlns:a16="http://schemas.microsoft.com/office/drawing/2014/main" id="{0AF38ED0-4D61-44C7-BF13-F77D225CA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17E986-4217-4391-9454-5999F172BA33}"/>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732203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59BA8-870F-4AFD-B32F-3E47A38D4A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793222-E630-4B1D-8DC4-370BED70A36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3181B4-3BDC-4329-84C2-F088C31E080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A70865-5C2A-4D85-8E13-7EFAD9080F79}"/>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6" name="Footer Placeholder 5">
            <a:extLst>
              <a:ext uri="{FF2B5EF4-FFF2-40B4-BE49-F238E27FC236}">
                <a16:creationId xmlns:a16="http://schemas.microsoft.com/office/drawing/2014/main" id="{23A0259A-A97C-4518-BE96-58775B1ABC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30E98A-E076-4B2B-814F-1562F8F9BAD7}"/>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313145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C1685-9CA3-497E-A30C-A6F7FC7AF1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3F3915-7CCC-464D-9F9A-3FAC827D2F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DC82187-BB10-46B8-A041-A0706F5D08E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C95CA3-9636-4E95-A2F1-595440BFA7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2469B1-839F-4542-8E3A-298636DD2B1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1D748E-4C2D-4EE1-AAD2-48F076DC4D79}"/>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8" name="Footer Placeholder 7">
            <a:extLst>
              <a:ext uri="{FF2B5EF4-FFF2-40B4-BE49-F238E27FC236}">
                <a16:creationId xmlns:a16="http://schemas.microsoft.com/office/drawing/2014/main" id="{769040F3-0CED-4EEA-A611-A9EEC28659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872001-AF59-41E6-BEAC-4AF0A674FF8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249352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77B20-0301-45A6-BCCF-BB677B196B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2251A0-31CB-40DC-A544-D58AE6246B75}"/>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4" name="Footer Placeholder 3">
            <a:extLst>
              <a:ext uri="{FF2B5EF4-FFF2-40B4-BE49-F238E27FC236}">
                <a16:creationId xmlns:a16="http://schemas.microsoft.com/office/drawing/2014/main" id="{CDBF2F53-8AF6-4D8D-9488-89861C40F2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8EDAC0-8BBA-4FCE-AAB2-80E6D4522D9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4293863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30151D-A668-48B9-A49C-989CE4937871}"/>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3" name="Footer Placeholder 2">
            <a:extLst>
              <a:ext uri="{FF2B5EF4-FFF2-40B4-BE49-F238E27FC236}">
                <a16:creationId xmlns:a16="http://schemas.microsoft.com/office/drawing/2014/main" id="{A6DFEFD3-6515-4969-AF2C-51B1545CB4D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AA594E-DF96-4849-90D5-FEFAF31688A4}"/>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056822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7DF0B-A6F3-4741-8B91-F2B4AB9F3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03C935-4DB0-4FE1-B31D-B83EFDB130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250284-A617-47AC-A25E-F0E3FFCCA6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808175-17CE-4CA6-9925-FA9D1BEF0DD4}"/>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6" name="Footer Placeholder 5">
            <a:extLst>
              <a:ext uri="{FF2B5EF4-FFF2-40B4-BE49-F238E27FC236}">
                <a16:creationId xmlns:a16="http://schemas.microsoft.com/office/drawing/2014/main" id="{D445D323-91F6-430C-8CE7-6E430734D7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DA684E-E8FE-46CE-BA3C-0043C7F2DE3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913070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AA464-30D7-49E6-BB05-F3596C3BA0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59E5C2-D307-46C3-BBC8-FD3500F381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7B6C6A-6866-4861-BEA5-4D1CDE17C7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04346A5-9E6F-4A5E-932F-3B40FBD4EECE}"/>
              </a:ext>
            </a:extLst>
          </p:cNvPr>
          <p:cNvSpPr>
            <a:spLocks noGrp="1"/>
          </p:cNvSpPr>
          <p:nvPr>
            <p:ph type="dt" sz="half" idx="10"/>
          </p:nvPr>
        </p:nvSpPr>
        <p:spPr/>
        <p:txBody>
          <a:bodyPr/>
          <a:lstStyle/>
          <a:p>
            <a:fld id="{34A5A4A3-8F1F-4808-A594-7027E879364B}" type="datetimeFigureOut">
              <a:rPr lang="en-US" smtClean="0"/>
              <a:t>2/23/2019</a:t>
            </a:fld>
            <a:endParaRPr lang="en-US"/>
          </a:p>
        </p:txBody>
      </p:sp>
      <p:sp>
        <p:nvSpPr>
          <p:cNvPr id="6" name="Footer Placeholder 5">
            <a:extLst>
              <a:ext uri="{FF2B5EF4-FFF2-40B4-BE49-F238E27FC236}">
                <a16:creationId xmlns:a16="http://schemas.microsoft.com/office/drawing/2014/main" id="{43438126-F3BC-470D-84E5-00FA4BCDCF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DC56E7-0438-4EE8-830B-9FE908DBB49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441872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322089-F336-4AFB-9FE1-2D5EDA0278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DE9786-9917-4F9D-9D6F-A7E434A488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57904A-AA94-4678-82C7-691B1A724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A5A4A3-8F1F-4808-A594-7027E879364B}" type="datetimeFigureOut">
              <a:rPr lang="en-US" smtClean="0"/>
              <a:t>2/23/2019</a:t>
            </a:fld>
            <a:endParaRPr lang="en-US"/>
          </a:p>
        </p:txBody>
      </p:sp>
      <p:sp>
        <p:nvSpPr>
          <p:cNvPr id="5" name="Footer Placeholder 4">
            <a:extLst>
              <a:ext uri="{FF2B5EF4-FFF2-40B4-BE49-F238E27FC236}">
                <a16:creationId xmlns:a16="http://schemas.microsoft.com/office/drawing/2014/main" id="{2B9ED109-197D-4283-880A-29A31F64B0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2772F0-4E0C-4737-B901-54B3947393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FCE780-CEEE-407E-9C44-B21C909E6404}" type="slidenum">
              <a:rPr lang="en-US" smtClean="0"/>
              <a:t>‹#›</a:t>
            </a:fld>
            <a:endParaRPr lang="en-US"/>
          </a:p>
        </p:txBody>
      </p:sp>
    </p:spTree>
    <p:extLst>
      <p:ext uri="{BB962C8B-B14F-4D97-AF65-F5344CB8AC3E}">
        <p14:creationId xmlns:p14="http://schemas.microsoft.com/office/powerpoint/2010/main" val="33866856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9C61C-B041-4FDD-9B9D-5F2023969E91}"/>
              </a:ext>
            </a:extLst>
          </p:cNvPr>
          <p:cNvSpPr>
            <a:spLocks noGrp="1"/>
          </p:cNvSpPr>
          <p:nvPr>
            <p:ph type="ctrTitle"/>
          </p:nvPr>
        </p:nvSpPr>
        <p:spPr/>
        <p:txBody>
          <a:bodyPr/>
          <a:lstStyle/>
          <a:p>
            <a:r>
              <a:rPr lang="en-US" dirty="0"/>
              <a:t>Planet imagery and land cover</a:t>
            </a:r>
          </a:p>
        </p:txBody>
      </p:sp>
      <p:sp>
        <p:nvSpPr>
          <p:cNvPr id="3" name="Subtitle 2">
            <a:extLst>
              <a:ext uri="{FF2B5EF4-FFF2-40B4-BE49-F238E27FC236}">
                <a16:creationId xmlns:a16="http://schemas.microsoft.com/office/drawing/2014/main" id="{B8C7BDD4-5C61-4AAF-AA97-1BE10F9072F1}"/>
              </a:ext>
            </a:extLst>
          </p:cNvPr>
          <p:cNvSpPr>
            <a:spLocks noGrp="1"/>
          </p:cNvSpPr>
          <p:nvPr>
            <p:ph type="subTitle" idx="1"/>
          </p:nvPr>
        </p:nvSpPr>
        <p:spPr/>
        <p:txBody>
          <a:bodyPr/>
          <a:lstStyle/>
          <a:p>
            <a:r>
              <a:rPr lang="en-US" dirty="0"/>
              <a:t>March 1 2019</a:t>
            </a:r>
          </a:p>
        </p:txBody>
      </p:sp>
    </p:spTree>
    <p:extLst>
      <p:ext uri="{BB962C8B-B14F-4D97-AF65-F5344CB8AC3E}">
        <p14:creationId xmlns:p14="http://schemas.microsoft.com/office/powerpoint/2010/main" val="3978109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273221-D674-45D8-B9F6-20A9B397588F}"/>
              </a:ext>
            </a:extLst>
          </p:cNvPr>
          <p:cNvSpPr txBox="1"/>
          <p:nvPr/>
        </p:nvSpPr>
        <p:spPr>
          <a:xfrm>
            <a:off x="3088914" y="2440698"/>
            <a:ext cx="5758499" cy="461665"/>
          </a:xfrm>
          <a:prstGeom prst="rect">
            <a:avLst/>
          </a:prstGeom>
          <a:noFill/>
        </p:spPr>
        <p:txBody>
          <a:bodyPr wrap="none" rtlCol="0">
            <a:spAutoFit/>
          </a:bodyPr>
          <a:lstStyle/>
          <a:p>
            <a:r>
              <a:rPr lang="en-US" sz="2400" dirty="0"/>
              <a:t>Creating validation data from Planet imagery</a:t>
            </a:r>
          </a:p>
        </p:txBody>
      </p:sp>
    </p:spTree>
    <p:extLst>
      <p:ext uri="{BB962C8B-B14F-4D97-AF65-F5344CB8AC3E}">
        <p14:creationId xmlns:p14="http://schemas.microsoft.com/office/powerpoint/2010/main" val="2445317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2084564889"/>
              </p:ext>
            </p:extLst>
          </p:nvPr>
        </p:nvGraphicFramePr>
        <p:xfrm>
          <a:off x="0" y="1457960"/>
          <a:ext cx="12192000" cy="540004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a:t>
                      </a:r>
                      <a:r>
                        <a:rPr lang="en-US" sz="1400" dirty="0" err="1"/>
                        <a:t>etc</a:t>
                      </a:r>
                      <a:endParaRPr lang="en-US" sz="1400" dirty="0"/>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757944" y="0"/>
            <a:ext cx="4728567" cy="1631216"/>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a:t>
            </a:r>
          </a:p>
          <a:p>
            <a:pPr marL="742950" lvl="1" indent="-285750">
              <a:buFont typeface="Arial" panose="020B0604020202020204" pitchFamily="34" charset="0"/>
              <a:buChar char="•"/>
            </a:pPr>
            <a:r>
              <a:rPr lang="en-US" sz="1000" dirty="0"/>
              <a:t>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01F049-94CF-4490-B127-CF6919DCF8EA}"/>
              </a:ext>
            </a:extLst>
          </p:cNvPr>
          <p:cNvSpPr/>
          <p:nvPr/>
        </p:nvSpPr>
        <p:spPr>
          <a:xfrm>
            <a:off x="0" y="0"/>
            <a:ext cx="12192000" cy="4185761"/>
          </a:xfrm>
          <a:prstGeom prst="rect">
            <a:avLst/>
          </a:prstGeom>
        </p:spPr>
        <p:txBody>
          <a:bodyPr wrap="square">
            <a:spAutoFit/>
          </a:bodyPr>
          <a:lstStyle/>
          <a:p>
            <a:r>
              <a:rPr lang="en-US" sz="1400" dirty="0"/>
              <a:t>Notes</a:t>
            </a:r>
          </a:p>
          <a:p>
            <a:endParaRPr lang="en-US" sz="1400" dirty="0"/>
          </a:p>
          <a:p>
            <a:pPr marL="285750" indent="-285750">
              <a:buFontTx/>
              <a:buChar char="-"/>
            </a:pPr>
            <a:r>
              <a:rPr lang="en-US" sz="1400" dirty="0"/>
              <a:t>This week, worked on poly1 crop timing info. Take pictures of the data from each field and enter them all at the same time; can’t guarantee the code will be running for the many hours it takes to create a timing validation dataset</a:t>
            </a:r>
          </a:p>
          <a:p>
            <a:pPr marL="285750" indent="-285750">
              <a:buFontTx/>
              <a:buChar char="-"/>
            </a:pPr>
            <a:r>
              <a:rPr lang="en-US" sz="1400" dirty="0"/>
              <a:t>In some images, there’s a green sheen over the entire image so need to compare the field to the natural vegetation to see whether the field is actually green</a:t>
            </a:r>
          </a:p>
          <a:p>
            <a:pPr marL="285750" indent="-285750">
              <a:buFontTx/>
              <a:buChar char="-"/>
            </a:pPr>
            <a:r>
              <a:rPr lang="en-US" sz="1400" dirty="0"/>
              <a:t>The use of images from different satellites, and the presence of clouds (and therefore a change in visualization params) makes it hard to have temporally consistent images – i.e. sometimes a field will look like it’s mature one day but totally green next week, which means the ‘mature’ day was probably green and was just sensed with another satellite. </a:t>
            </a:r>
          </a:p>
          <a:p>
            <a:pPr marL="285750" indent="-285750">
              <a:buFontTx/>
              <a:buChar char="-"/>
            </a:pPr>
            <a:r>
              <a:rPr lang="en-US" sz="1400" dirty="0"/>
              <a:t>Try to download from the same satellite, and low presence of clouds. 4bandPSanalytic looks the best; there seems to also be more PS than RE images. </a:t>
            </a:r>
            <a:r>
              <a:rPr lang="en-US" sz="1400" dirty="0" err="1"/>
              <a:t>Reortho</a:t>
            </a:r>
            <a:r>
              <a:rPr lang="en-US" sz="1400" dirty="0"/>
              <a:t> and </a:t>
            </a:r>
            <a:r>
              <a:rPr lang="en-US" sz="1400" dirty="0" err="1"/>
              <a:t>Psortho</a:t>
            </a:r>
            <a:r>
              <a:rPr lang="en-US" sz="1400" dirty="0"/>
              <a:t> both have had some images that look ‘greenwashed’. In the future, before stepping through images to get timing, pay attention to what the images look like (compared to natural vegetation, known bare/harvested regions, </a:t>
            </a:r>
            <a:r>
              <a:rPr lang="en-US" sz="1400" dirty="0" err="1"/>
              <a:t>etc</a:t>
            </a:r>
            <a:r>
              <a:rPr lang="en-US" sz="1400" dirty="0"/>
              <a:t>)</a:t>
            </a:r>
          </a:p>
          <a:p>
            <a:pPr marL="285750" indent="-285750">
              <a:buFontTx/>
              <a:buChar char="-"/>
            </a:pPr>
            <a:r>
              <a:rPr lang="en-US" sz="1400" dirty="0"/>
              <a:t>Don’t download images within 5 days of each other because won’t be able to step through them (I have 5 days as the step interval)</a:t>
            </a:r>
          </a:p>
          <a:p>
            <a:pPr marL="285750" indent="-285750">
              <a:buFontTx/>
              <a:buChar char="-"/>
            </a:pPr>
            <a:r>
              <a:rPr lang="en-US" sz="1400" dirty="0" err="1"/>
              <a:t>Reorthoanalytic</a:t>
            </a:r>
            <a:r>
              <a:rPr lang="en-US" sz="1400" dirty="0"/>
              <a:t> and </a:t>
            </a:r>
            <a:r>
              <a:rPr lang="en-US" sz="1400" dirty="0" err="1"/>
              <a:t>PSorthoAnalytic</a:t>
            </a:r>
            <a:r>
              <a:rPr lang="en-US" sz="1400" dirty="0"/>
              <a:t> both have greenwash effect sometimes. Pay attention to how the image looks in Planet website.</a:t>
            </a:r>
          </a:p>
          <a:p>
            <a:pPr marL="285750" indent="-285750">
              <a:buFontTx/>
              <a:buChar char="-"/>
            </a:pPr>
            <a:r>
              <a:rPr lang="en-US" sz="1400" dirty="0"/>
              <a:t>Note that sometimes dark green vegetation can look black/brown; look at natural vegetation to see whether a very dark field might actually be a very green field</a:t>
            </a:r>
          </a:p>
          <a:p>
            <a:pPr marL="285750" indent="-285750">
              <a:buFontTx/>
              <a:buChar char="-"/>
            </a:pPr>
            <a:r>
              <a:rPr lang="en-US" sz="1400" dirty="0"/>
              <a:t>Sometimes a stripe-y lightly green field won’t pick up on some satellites and it’ll look bare</a:t>
            </a:r>
          </a:p>
          <a:p>
            <a:pPr marL="285750" indent="-285750">
              <a:buFontTx/>
              <a:buChar char="-"/>
            </a:pPr>
            <a:r>
              <a:rPr lang="en-US" sz="1400" dirty="0"/>
              <a:t>Don’t download images with significant cloud cover because it will mess up the visualization parameters, making the rest of the image look too dark to see anything.</a:t>
            </a:r>
          </a:p>
          <a:p>
            <a:pPr marL="285750" indent="-285750">
              <a:buFontTx/>
              <a:buChar char="-"/>
            </a:pPr>
            <a:r>
              <a:rPr lang="en-US" sz="1400" dirty="0"/>
              <a:t>Download an entire year from Aug 1 to July 31, because there might be many cycles of crops at unusual times. Look at all times of greening in an image to make sure get all the important images.</a:t>
            </a:r>
          </a:p>
        </p:txBody>
      </p:sp>
      <p:sp>
        <p:nvSpPr>
          <p:cNvPr id="3" name="Rectangle 2">
            <a:extLst>
              <a:ext uri="{FF2B5EF4-FFF2-40B4-BE49-F238E27FC236}">
                <a16:creationId xmlns:a16="http://schemas.microsoft.com/office/drawing/2014/main" id="{983193D5-C2FC-4AF5-88E1-82864E59C1E0}"/>
              </a:ext>
            </a:extLst>
          </p:cNvPr>
          <p:cNvSpPr/>
          <p:nvPr/>
        </p:nvSpPr>
        <p:spPr>
          <a:xfrm>
            <a:off x="8199658" y="6550223"/>
            <a:ext cx="3992342" cy="307777"/>
          </a:xfrm>
          <a:prstGeom prst="rect">
            <a:avLst/>
          </a:prstGeom>
        </p:spPr>
        <p:txBody>
          <a:bodyPr wrap="square">
            <a:spAutoFit/>
          </a:bodyPr>
          <a:lstStyle/>
          <a:p>
            <a:r>
              <a:rPr lang="en-US" sz="1400" dirty="0"/>
              <a:t>GEE file: </a:t>
            </a:r>
            <a:r>
              <a:rPr lang="en-US" sz="1400" dirty="0" err="1"/>
              <a:t>LandCover</a:t>
            </a:r>
            <a:r>
              <a:rPr lang="en-US" sz="1400" dirty="0"/>
              <a:t>/Planet Create Validation Data v2</a:t>
            </a:r>
          </a:p>
        </p:txBody>
      </p:sp>
      <p:grpSp>
        <p:nvGrpSpPr>
          <p:cNvPr id="9" name="Group 8"/>
          <p:cNvGrpSpPr/>
          <p:nvPr/>
        </p:nvGrpSpPr>
        <p:grpSpPr>
          <a:xfrm>
            <a:off x="1004589" y="4551446"/>
            <a:ext cx="4529578" cy="2747480"/>
            <a:chOff x="13230" y="4898301"/>
            <a:chExt cx="4529578" cy="2747480"/>
          </a:xfrm>
        </p:grpSpPr>
        <p:pic>
          <p:nvPicPr>
            <p:cNvPr id="4" name="Picture 3">
              <a:extLst>
                <a:ext uri="{FF2B5EF4-FFF2-40B4-BE49-F238E27FC236}">
                  <a16:creationId xmlns:a16="http://schemas.microsoft.com/office/drawing/2014/main" id="{A788477A-2D15-409A-8E56-2E0E4FA3A26C}"/>
                </a:ext>
              </a:extLst>
            </p:cNvPr>
            <p:cNvPicPr>
              <a:picLocks noChangeAspect="1"/>
            </p:cNvPicPr>
            <p:nvPr/>
          </p:nvPicPr>
          <p:blipFill rotWithShape="1">
            <a:blip r:embed="rId2"/>
            <a:srcRect l="22809" t="43118" r="25541" b="4487"/>
            <a:stretch/>
          </p:blipFill>
          <p:spPr>
            <a:xfrm>
              <a:off x="13230" y="4898301"/>
              <a:ext cx="4329836" cy="2470700"/>
            </a:xfrm>
            <a:prstGeom prst="rect">
              <a:avLst/>
            </a:prstGeom>
          </p:spPr>
        </p:pic>
        <p:sp>
          <p:nvSpPr>
            <p:cNvPr id="5" name="Rectangle 4">
              <a:extLst>
                <a:ext uri="{FF2B5EF4-FFF2-40B4-BE49-F238E27FC236}">
                  <a16:creationId xmlns:a16="http://schemas.microsoft.com/office/drawing/2014/main" id="{58C773E6-E442-45FD-923C-2CEBA3C544C9}"/>
                </a:ext>
              </a:extLst>
            </p:cNvPr>
            <p:cNvSpPr/>
            <p:nvPr/>
          </p:nvSpPr>
          <p:spPr>
            <a:xfrm>
              <a:off x="550466" y="7338004"/>
              <a:ext cx="3992342" cy="307777"/>
            </a:xfrm>
            <a:prstGeom prst="rect">
              <a:avLst/>
            </a:prstGeom>
          </p:spPr>
          <p:txBody>
            <a:bodyPr wrap="square">
              <a:spAutoFit/>
            </a:bodyPr>
            <a:lstStyle/>
            <a:p>
              <a:r>
                <a:rPr lang="en-US" sz="1400" dirty="0"/>
                <a:t>PS Ortho Analytic greenwashed example</a:t>
              </a:r>
            </a:p>
          </p:txBody>
        </p:sp>
      </p:grpSp>
      <p:grpSp>
        <p:nvGrpSpPr>
          <p:cNvPr id="8" name="Group 7"/>
          <p:cNvGrpSpPr/>
          <p:nvPr/>
        </p:nvGrpSpPr>
        <p:grpSpPr>
          <a:xfrm>
            <a:off x="6420071" y="4238016"/>
            <a:ext cx="4475105" cy="3022428"/>
            <a:chOff x="7377906" y="5465054"/>
            <a:chExt cx="4475105" cy="3022428"/>
          </a:xfrm>
        </p:grpSpPr>
        <p:pic>
          <p:nvPicPr>
            <p:cNvPr id="6" name="Picture 5"/>
            <p:cNvPicPr>
              <a:picLocks noChangeAspect="1"/>
            </p:cNvPicPr>
            <p:nvPr/>
          </p:nvPicPr>
          <p:blipFill>
            <a:blip r:embed="rId3"/>
            <a:stretch>
              <a:fillRect/>
            </a:stretch>
          </p:blipFill>
          <p:spPr>
            <a:xfrm>
              <a:off x="7699166" y="5465054"/>
              <a:ext cx="3735649" cy="2498915"/>
            </a:xfrm>
            <a:prstGeom prst="rect">
              <a:avLst/>
            </a:prstGeom>
          </p:spPr>
        </p:pic>
        <p:sp>
          <p:nvSpPr>
            <p:cNvPr id="7" name="TextBox 6"/>
            <p:cNvSpPr txBox="1"/>
            <p:nvPr/>
          </p:nvSpPr>
          <p:spPr>
            <a:xfrm>
              <a:off x="7377906" y="7964262"/>
              <a:ext cx="4475105" cy="523220"/>
            </a:xfrm>
            <a:prstGeom prst="rect">
              <a:avLst/>
            </a:prstGeom>
            <a:noFill/>
          </p:spPr>
          <p:txBody>
            <a:bodyPr wrap="square" rtlCol="0">
              <a:spAutoFit/>
            </a:bodyPr>
            <a:lstStyle/>
            <a:p>
              <a:r>
                <a:rPr lang="en-US" sz="1400" dirty="0"/>
                <a:t>Lots of clouds -&gt; visualizing based on 90</a:t>
              </a:r>
              <a:r>
                <a:rPr lang="en-US" sz="1400" baseline="30000" dirty="0"/>
                <a:t>th</a:t>
              </a:r>
              <a:r>
                <a:rPr lang="en-US" sz="1400" dirty="0"/>
                <a:t> percentile will make image look weird. This is 4bandPSAnalytic</a:t>
              </a:r>
            </a:p>
          </p:txBody>
        </p:sp>
      </p:grpSp>
    </p:spTree>
    <p:extLst>
      <p:ext uri="{BB962C8B-B14F-4D97-AF65-F5344CB8AC3E}">
        <p14:creationId xmlns:p14="http://schemas.microsoft.com/office/powerpoint/2010/main" val="15095811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72107B-55D3-479A-9FFE-797CF6A9E95B}"/>
              </a:ext>
            </a:extLst>
          </p:cNvPr>
          <p:cNvSpPr txBox="1"/>
          <p:nvPr/>
        </p:nvSpPr>
        <p:spPr>
          <a:xfrm>
            <a:off x="1005525" y="5653141"/>
            <a:ext cx="10180949" cy="738664"/>
          </a:xfrm>
          <a:prstGeom prst="rect">
            <a:avLst/>
          </a:prstGeom>
          <a:noFill/>
        </p:spPr>
        <p:txBody>
          <a:bodyPr wrap="square" rtlCol="0">
            <a:spAutoFit/>
          </a:bodyPr>
          <a:lstStyle/>
          <a:p>
            <a:r>
              <a:rPr lang="en-US" sz="1400" dirty="0"/>
              <a:t>Careful – two images of the same field look different, have different levels of green in them! Takeaway is that it may be helpful to have a set satellite and a set vis params to make sure everything is consistent? Also, clouds in the right image might be getting in the way of accuracy in the color appearance. A simpler way is to be wary of things that look at little bit green, since it might actually be bare.</a:t>
            </a:r>
          </a:p>
        </p:txBody>
      </p:sp>
      <p:pic>
        <p:nvPicPr>
          <p:cNvPr id="3" name="Picture 2">
            <a:extLst>
              <a:ext uri="{FF2B5EF4-FFF2-40B4-BE49-F238E27FC236}">
                <a16:creationId xmlns:a16="http://schemas.microsoft.com/office/drawing/2014/main" id="{29DC8F9E-37BC-4BA4-97A1-07B480A236C8}"/>
              </a:ext>
            </a:extLst>
          </p:cNvPr>
          <p:cNvPicPr>
            <a:picLocks noChangeAspect="1"/>
          </p:cNvPicPr>
          <p:nvPr/>
        </p:nvPicPr>
        <p:blipFill rotWithShape="1">
          <a:blip r:embed="rId2"/>
          <a:srcRect l="22994" t="45088" r="47964" b="4304"/>
          <a:stretch/>
        </p:blipFill>
        <p:spPr>
          <a:xfrm>
            <a:off x="3010748" y="122672"/>
            <a:ext cx="5435668" cy="5327999"/>
          </a:xfrm>
          <a:prstGeom prst="rect">
            <a:avLst/>
          </a:prstGeom>
        </p:spPr>
      </p:pic>
    </p:spTree>
    <p:extLst>
      <p:ext uri="{BB962C8B-B14F-4D97-AF65-F5344CB8AC3E}">
        <p14:creationId xmlns:p14="http://schemas.microsoft.com/office/powerpoint/2010/main" val="2379935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31ADD0-EFA3-4A54-9649-1A631BE486A3}"/>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5673009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3211" y="223692"/>
            <a:ext cx="11485577" cy="2585323"/>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Ask Gabriel if can visually see difference between soy and </a:t>
            </a:r>
            <a:r>
              <a:rPr lang="en-US" dirty="0" err="1"/>
              <a:t>nonsoy</a:t>
            </a:r>
            <a:r>
              <a:rPr lang="en-US" dirty="0"/>
              <a:t>, and list all the potential </a:t>
            </a:r>
            <a:r>
              <a:rPr lang="en-US" dirty="0" err="1"/>
              <a:t>nonsoy</a:t>
            </a:r>
            <a:r>
              <a:rPr lang="en-US" dirty="0"/>
              <a:t> crops options</a:t>
            </a:r>
          </a:p>
          <a:p>
            <a:pPr marL="285750" indent="-285750">
              <a:buFontTx/>
              <a:buChar char="-"/>
            </a:pPr>
            <a:r>
              <a:rPr lang="en-US" dirty="0"/>
              <a:t>For center pivot detection, normalize the difference in max and min EVI. Also try to keep the object oriented classification as an image with integers as band values to prevent the raster to vector conversion that’s so hard to scale up</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p:txBody>
      </p:sp>
      <p:sp>
        <p:nvSpPr>
          <p:cNvPr id="3" name="Rectangle 2"/>
          <p:cNvSpPr/>
          <p:nvPr/>
        </p:nvSpPr>
        <p:spPr>
          <a:xfrm>
            <a:off x="2385107" y="3764204"/>
            <a:ext cx="7421784" cy="1754326"/>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1255</TotalTime>
  <Words>1713</Words>
  <Application>Microsoft Office PowerPoint</Application>
  <PresentationFormat>Widescreen</PresentationFormat>
  <Paragraphs>110</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Planet imagery and land cover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23</cp:revision>
  <dcterms:created xsi:type="dcterms:W3CDTF">2019-02-21T00:55:03Z</dcterms:created>
  <dcterms:modified xsi:type="dcterms:W3CDTF">2019-02-23T05:53:29Z</dcterms:modified>
</cp:coreProperties>
</file>

<file path=docProps/thumbnail.jpeg>
</file>